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78" r:id="rId31"/>
    <p:sldId id="280" r:id="rId32"/>
    <p:sldId id="281" r:id="rId33"/>
    <p:sldId id="282" r:id="rId34"/>
    <p:sldId id="283" r:id="rId35"/>
    <p:sldId id="284" r:id="rId36"/>
    <p:sldId id="295" r:id="rId37"/>
    <p:sldId id="285" r:id="rId38"/>
    <p:sldId id="292" r:id="rId39"/>
    <p:sldId id="293" r:id="rId40"/>
    <p:sldId id="294" r:id="rId41"/>
  </p:sldIdLst>
  <p:sldSz cx="12192000" cy="6858000"/>
  <p:notesSz cx="6735763" cy="98663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21/10/2019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</a:t>
            </a:r>
            <a:r>
              <a:rPr lang="es-ES"/>
              <a:t>-&gt; DHCR24 </a:t>
            </a:r>
            <a:r>
              <a:rPr lang="es-ES" dirty="0"/>
              <a:t>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sp>
        <p:nvSpPr>
          <p:cNvPr id="7" name="Abrir corchete 6">
            <a:extLst>
              <a:ext uri="{FF2B5EF4-FFF2-40B4-BE49-F238E27FC236}">
                <a16:creationId xmlns:a16="http://schemas.microsoft.com/office/drawing/2014/main" id="{ED516056-8796-4467-90F2-7D4C7B7B2EBA}"/>
              </a:ext>
            </a:extLst>
          </p:cNvPr>
          <p:cNvSpPr/>
          <p:nvPr/>
        </p:nvSpPr>
        <p:spPr>
          <a:xfrm>
            <a:off x="2091100" y="2262905"/>
            <a:ext cx="173420" cy="28377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sp>
        <p:nvSpPr>
          <p:cNvPr id="6" name="Abrir corchete 5">
            <a:extLst>
              <a:ext uri="{FF2B5EF4-FFF2-40B4-BE49-F238E27FC236}">
                <a16:creationId xmlns:a16="http://schemas.microsoft.com/office/drawing/2014/main" id="{1BB4519E-3ADF-4B98-809C-48B383ED02B0}"/>
              </a:ext>
            </a:extLst>
          </p:cNvPr>
          <p:cNvSpPr/>
          <p:nvPr/>
        </p:nvSpPr>
        <p:spPr>
          <a:xfrm>
            <a:off x="2024908" y="1937388"/>
            <a:ext cx="173420" cy="28377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sp>
        <p:nvSpPr>
          <p:cNvPr id="7" name="Abrir corchete 6">
            <a:extLst>
              <a:ext uri="{FF2B5EF4-FFF2-40B4-BE49-F238E27FC236}">
                <a16:creationId xmlns:a16="http://schemas.microsoft.com/office/drawing/2014/main" id="{E5BBDA89-8491-470F-A52A-27EAA72E92FD}"/>
              </a:ext>
            </a:extLst>
          </p:cNvPr>
          <p:cNvSpPr/>
          <p:nvPr/>
        </p:nvSpPr>
        <p:spPr>
          <a:xfrm>
            <a:off x="2233456" y="2049682"/>
            <a:ext cx="173420" cy="283779"/>
          </a:xfrm>
          <a:prstGeom prst="leftBracket">
            <a:avLst/>
          </a:prstGeom>
          <a:noFill/>
          <a:ln w="28575" cap="flat" cmpd="sng" algn="ctr">
            <a:solidFill>
              <a:srgbClr val="F81B02">
                <a:shade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sp>
        <p:nvSpPr>
          <p:cNvPr id="7" name="Abrir corchete 6">
            <a:extLst>
              <a:ext uri="{FF2B5EF4-FFF2-40B4-BE49-F238E27FC236}">
                <a16:creationId xmlns:a16="http://schemas.microsoft.com/office/drawing/2014/main" id="{68A1F6C9-7DBE-4DCF-8A00-C9BA358EC74B}"/>
              </a:ext>
            </a:extLst>
          </p:cNvPr>
          <p:cNvSpPr/>
          <p:nvPr/>
        </p:nvSpPr>
        <p:spPr>
          <a:xfrm>
            <a:off x="1768235" y="2001556"/>
            <a:ext cx="173420" cy="283779"/>
          </a:xfrm>
          <a:prstGeom prst="leftBracket">
            <a:avLst/>
          </a:prstGeom>
          <a:noFill/>
          <a:ln w="28575" cap="flat" cmpd="sng" algn="ctr">
            <a:solidFill>
              <a:srgbClr val="F81B02">
                <a:shade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(12,7ng/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86D7B1-F14C-4905-A5C8-46AA8325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3349777-8528-4ABC-8732-58D48F74A42C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ED98D9-10F0-40DF-8A04-C462300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BB7BFB2-6298-4F65-A2A9-EF3FB878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E1B9E4EB-2FBE-428E-8ED0-94EA8200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4EB202-D120-4FA2-ADA3-CDEC7891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889778"/>
            <a:ext cx="7686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4503A4-9C19-4ACA-8FD5-EDF580B8E59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9F4B0C-3585-4826-A72B-E1C9ECCF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7" y="841902"/>
            <a:ext cx="5590583" cy="741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03EDC9-4C84-4EDC-8B43-DC7463B5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515841"/>
            <a:ext cx="5539895" cy="489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6ED0C8-2030-4413-B892-489FF51E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C1D93A2-1B75-4D80-8EBA-03B180D07F7F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C819D27-6CD3-432E-B0E0-DF4BEA60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2D72ED3-7935-4CE8-9424-0AEAD2E7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48EB9231-C6AE-483B-88D8-A8021673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1A1553-0F34-40E8-8AC0-5F2F1B9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052176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1CD501-A143-40DA-A7DA-0B418F517F0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CD08B-C78C-493D-A50C-46AC5DCC7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23"/>
          <a:stretch/>
        </p:blipFill>
        <p:spPr>
          <a:xfrm>
            <a:off x="505417" y="737776"/>
            <a:ext cx="4876800" cy="54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EC2703-789B-4CA7-965F-38762548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360638"/>
            <a:ext cx="5019675" cy="5143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A76FA6-E05F-4837-A5C7-F38B64C1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B724E60-8F90-44F5-89CD-C3EDAF8E9E9A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DFB2BAD-DDDC-45A5-AAEB-8C49376E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B060A60-B56A-4A88-AC0B-9B772EAD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FC1D354-5096-4739-B0AB-4690419D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B693D0-29AB-47E5-8C88-706C21ACE991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A46D1-01D5-4A9B-92FD-CC4BC47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788958"/>
            <a:ext cx="76771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9D82FB-15D1-460D-8DEF-D996A6853861}"/>
              </a:ext>
            </a:extLst>
          </p:cNvPr>
          <p:cNvSpPr txBox="1"/>
          <p:nvPr/>
        </p:nvSpPr>
        <p:spPr>
          <a:xfrm>
            <a:off x="522195" y="50943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BUU266)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6F433-8500-48B6-A854-2DC58A8ECD83}"/>
              </a:ext>
            </a:extLst>
          </p:cNvPr>
          <p:cNvSpPr txBox="1"/>
          <p:nvPr/>
        </p:nvSpPr>
        <p:spPr>
          <a:xfrm>
            <a:off x="522195" y="262225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609C58-28FA-41E9-8B85-9792DC5143EB}"/>
              </a:ext>
            </a:extLst>
          </p:cNvPr>
          <p:cNvSpPr txBox="1"/>
          <p:nvPr/>
        </p:nvSpPr>
        <p:spPr>
          <a:xfrm>
            <a:off x="522195" y="4881497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BUU266)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C69E9-47F2-432C-899E-2CBF4BB7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943863"/>
            <a:ext cx="8941875" cy="15057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5CABC6-82DB-48E2-9E6B-0121D322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3061638"/>
            <a:ext cx="8758377" cy="14096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834795-0890-4E46-8D9E-1F6A7ECF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6" y="5240909"/>
            <a:ext cx="8758377" cy="13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283C9B5-64D0-4BF0-868B-DCD4D212119D}"/>
              </a:ext>
            </a:extLst>
          </p:cNvPr>
          <p:cNvGrpSpPr/>
          <p:nvPr/>
        </p:nvGrpSpPr>
        <p:grpSpPr>
          <a:xfrm>
            <a:off x="1072647" y="1429498"/>
            <a:ext cx="4588328" cy="5103115"/>
            <a:chOff x="1072647" y="1429498"/>
            <a:chExt cx="4588328" cy="510311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t="20949" r="44109" b="31340"/>
            <a:stretch/>
          </p:blipFill>
          <p:spPr>
            <a:xfrm>
              <a:off x="1072647" y="1429498"/>
              <a:ext cx="4588328" cy="5103115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00644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1762598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284690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3327553" y="15114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452040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951045" y="15377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2236155" y="4546724"/>
              <a:ext cx="292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 rot="16200000">
              <a:off x="2499828" y="2816960"/>
              <a:ext cx="938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Cortado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 rot="16200000">
              <a:off x="2819263" y="3100103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No cortado</a:t>
              </a:r>
            </a:p>
          </p:txBody>
        </p:sp>
        <p:sp>
          <p:nvSpPr>
            <p:cNvPr id="12" name="Cerrar corchete 11">
              <a:extLst>
                <a:ext uri="{FF2B5EF4-FFF2-40B4-BE49-F238E27FC236}">
                  <a16:creationId xmlns:a16="http://schemas.microsoft.com/office/drawing/2014/main" id="{9E2B9557-64AC-4788-A2FA-F30FBB742C25}"/>
                </a:ext>
              </a:extLst>
            </p:cNvPr>
            <p:cNvSpPr/>
            <p:nvPr/>
          </p:nvSpPr>
          <p:spPr>
            <a:xfrm>
              <a:off x="2190436" y="4295163"/>
              <a:ext cx="45719" cy="872455"/>
            </a:xfrm>
            <a:prstGeom prst="rightBracke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8D82924-DF5E-4797-90DC-4A04039FD5E9}"/>
                </a:ext>
              </a:extLst>
            </p:cNvPr>
            <p:cNvSpPr txBox="1"/>
            <p:nvPr/>
          </p:nvSpPr>
          <p:spPr>
            <a:xfrm rot="16200000">
              <a:off x="3866860" y="306202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3’UTR ABCA1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6A475D7-B4C9-431F-8B9D-4731A588D843}"/>
              </a:ext>
            </a:extLst>
          </p:cNvPr>
          <p:cNvGrpSpPr/>
          <p:nvPr/>
        </p:nvGrpSpPr>
        <p:grpSpPr>
          <a:xfrm>
            <a:off x="1973026" y="1791722"/>
            <a:ext cx="3271423" cy="3456812"/>
            <a:chOff x="1973026" y="1791722"/>
            <a:chExt cx="3271423" cy="3456812"/>
          </a:xfrm>
        </p:grpSpPr>
        <p:sp>
          <p:nvSpPr>
            <p:cNvPr id="34" name="CuadroTexto 33"/>
            <p:cNvSpPr txBox="1"/>
            <p:nvPr/>
          </p:nvSpPr>
          <p:spPr>
            <a:xfrm>
              <a:off x="2336231" y="1791722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/>
                <a:t>Std</a:t>
              </a:r>
              <a:endParaRPr lang="es-ES" b="1" dirty="0"/>
            </a:p>
          </p:txBody>
        </p:sp>
        <p:pic>
          <p:nvPicPr>
            <p:cNvPr id="3" name="Imagen 2" descr="Imagen que contiene negro, interior, blanco, electrónica&#10;&#10;Descripción generada automáticamente">
              <a:extLst>
                <a:ext uri="{FF2B5EF4-FFF2-40B4-BE49-F238E27FC236}">
                  <a16:creationId xmlns:a16="http://schemas.microsoft.com/office/drawing/2014/main" id="{3773A474-0664-4008-9D30-ED361D32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4" t="30358" r="40625" b="40885"/>
            <a:stretch/>
          </p:blipFill>
          <p:spPr>
            <a:xfrm>
              <a:off x="1973026" y="2221807"/>
              <a:ext cx="3271423" cy="3026727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CD19B6A-6506-476F-98E1-F57CF7A5C2AD}"/>
                </a:ext>
              </a:extLst>
            </p:cNvPr>
            <p:cNvSpPr txBox="1"/>
            <p:nvPr/>
          </p:nvSpPr>
          <p:spPr>
            <a:xfrm>
              <a:off x="3063219" y="1795575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LSS 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AB59F895-42C9-458F-BCD7-B2057206696C}"/>
                </a:ext>
              </a:extLst>
            </p:cNvPr>
            <p:cNvSpPr txBox="1"/>
            <p:nvPr/>
          </p:nvSpPr>
          <p:spPr>
            <a:xfrm>
              <a:off x="3890893" y="1791722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LSS 2</a:t>
              </a: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BFC32AF-DCB4-4929-B0CF-4DE867F15F2D}"/>
                </a:ext>
              </a:extLst>
            </p:cNvPr>
            <p:cNvSpPr/>
            <p:nvPr/>
          </p:nvSpPr>
          <p:spPr>
            <a:xfrm>
              <a:off x="2988215" y="2877423"/>
              <a:ext cx="820387" cy="438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B7C2FE36-1A6F-42E4-9E53-57FA7739A3B5}"/>
                </a:ext>
              </a:extLst>
            </p:cNvPr>
            <p:cNvSpPr txBox="1"/>
            <p:nvPr/>
          </p:nvSpPr>
          <p:spPr>
            <a:xfrm>
              <a:off x="2950208" y="2470436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2229pb</a:t>
              </a: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32DA6F9-7116-43AB-81EF-2AA9876C4B03}"/>
                </a:ext>
              </a:extLst>
            </p:cNvPr>
            <p:cNvSpPr/>
            <p:nvPr/>
          </p:nvSpPr>
          <p:spPr>
            <a:xfrm>
              <a:off x="3846607" y="2876620"/>
              <a:ext cx="758949" cy="438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C8FBEBEF-64FA-4440-85F4-8581F6B15F62}"/>
                </a:ext>
              </a:extLst>
            </p:cNvPr>
            <p:cNvSpPr txBox="1"/>
            <p:nvPr/>
          </p:nvSpPr>
          <p:spPr>
            <a:xfrm>
              <a:off x="3808600" y="2469633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2192pb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89531" y="1787569"/>
            <a:ext cx="4540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 50</a:t>
            </a:r>
            <a:r>
              <a:rPr lang="el-GR" dirty="0"/>
              <a:t>μ</a:t>
            </a:r>
            <a:r>
              <a:rPr lang="es-ES" dirty="0"/>
              <a:t>L, 1 columna)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mSC5D C1 --&gt; 11,3 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 μ</a:t>
            </a:r>
            <a:r>
              <a:rPr lang="es-ES" dirty="0"/>
              <a:t>L (565ng)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Calidad: </a:t>
            </a:r>
          </a:p>
          <a:p>
            <a:pPr marL="1257300" lvl="2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2,22</a:t>
            </a:r>
          </a:p>
          <a:p>
            <a:pPr marL="1257300" lvl="2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endParaRPr lang="es-ES" dirty="0"/>
          </a:p>
          <a:p>
            <a:r>
              <a:rPr lang="es-ES" dirty="0"/>
              <a:t>No tenemos cantidad suficiente de inserto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685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mSC5D completa – PCR de 40uL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DB688-E27A-45A7-986D-AE862F3A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937611" y="2154865"/>
            <a:ext cx="2684478" cy="29036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CBEE80E-9ED8-4B30-A085-9C5BBEF77A18}"/>
              </a:ext>
            </a:extLst>
          </p:cNvPr>
          <p:cNvSpPr txBox="1"/>
          <p:nvPr/>
        </p:nvSpPr>
        <p:spPr>
          <a:xfrm>
            <a:off x="822613" y="1534375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E9F128D-63C2-45DC-AF67-FF2B3EA09BC2}"/>
              </a:ext>
            </a:extLst>
          </p:cNvPr>
          <p:cNvCxnSpPr>
            <a:cxnSpLocks/>
          </p:cNvCxnSpPr>
          <p:nvPr/>
        </p:nvCxnSpPr>
        <p:spPr>
          <a:xfrm>
            <a:off x="1047918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78F66B-077A-4861-8547-38344015C47F}"/>
              </a:ext>
            </a:extLst>
          </p:cNvPr>
          <p:cNvCxnSpPr>
            <a:cxnSpLocks/>
          </p:cNvCxnSpPr>
          <p:nvPr/>
        </p:nvCxnSpPr>
        <p:spPr>
          <a:xfrm>
            <a:off x="1696459" y="2049181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C3E51-3944-46F8-A583-FB5F5A40B8BC}"/>
              </a:ext>
            </a:extLst>
          </p:cNvPr>
          <p:cNvCxnSpPr>
            <a:cxnSpLocks/>
          </p:cNvCxnSpPr>
          <p:nvPr/>
        </p:nvCxnSpPr>
        <p:spPr>
          <a:xfrm>
            <a:off x="2368785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E01688-C822-45E9-94F2-47D9D42E862A}"/>
              </a:ext>
            </a:extLst>
          </p:cNvPr>
          <p:cNvCxnSpPr>
            <a:cxnSpLocks/>
          </p:cNvCxnSpPr>
          <p:nvPr/>
        </p:nvCxnSpPr>
        <p:spPr>
          <a:xfrm>
            <a:off x="3024716" y="2057595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2920A5-0F76-4876-8C5C-33C47B90317A}"/>
              </a:ext>
            </a:extLst>
          </p:cNvPr>
          <p:cNvSpPr txBox="1"/>
          <p:nvPr/>
        </p:nvSpPr>
        <p:spPr>
          <a:xfrm>
            <a:off x="152461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98F889-FB25-4CA1-9BD6-65D2C0068AE0}"/>
              </a:ext>
            </a:extLst>
          </p:cNvPr>
          <p:cNvSpPr txBox="1"/>
          <p:nvPr/>
        </p:nvSpPr>
        <p:spPr>
          <a:xfrm>
            <a:off x="218256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9FC434-4DE6-4A95-9420-CA8469F9FF8D}"/>
              </a:ext>
            </a:extLst>
          </p:cNvPr>
          <p:cNvSpPr txBox="1"/>
          <p:nvPr/>
        </p:nvSpPr>
        <p:spPr>
          <a:xfrm>
            <a:off x="2706049" y="1525961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ED0C19-D509-488A-8FD3-84C82C9E2BE8}"/>
              </a:ext>
            </a:extLst>
          </p:cNvPr>
          <p:cNvSpPr txBox="1"/>
          <p:nvPr/>
        </p:nvSpPr>
        <p:spPr>
          <a:xfrm>
            <a:off x="6394070" y="1681897"/>
            <a:ext cx="486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mSC5D fw3/rv1 (C1)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SC5D C1--&gt; 7-mer8 + 7-merA1 --&gt; 3644pb</a:t>
            </a:r>
          </a:p>
          <a:p>
            <a:r>
              <a:rPr lang="es-ES" dirty="0"/>
              <a:t>B. Gel de agarosa 1% --&gt; cortar banda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L, una columna)</a:t>
            </a:r>
          </a:p>
          <a:p>
            <a:pPr marL="342900" indent="-342900">
              <a:buAutoNum type="arabicPeriod"/>
            </a:pPr>
            <a:r>
              <a:rPr lang="es-ES" dirty="0"/>
              <a:t>Concentración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28,3ng/</a:t>
            </a:r>
            <a:r>
              <a:rPr lang="el-GR" dirty="0"/>
              <a:t>μ</a:t>
            </a:r>
            <a:r>
              <a:rPr lang="es-ES" dirty="0"/>
              <a:t>L (1,311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0,07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F829C6-559E-4B9E-8B5B-B176FF9B714B}"/>
              </a:ext>
            </a:extLst>
          </p:cNvPr>
          <p:cNvSpPr/>
          <p:nvPr/>
        </p:nvSpPr>
        <p:spPr>
          <a:xfrm>
            <a:off x="2210424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521138-50CD-4959-B004-40098ECBDCCE}"/>
              </a:ext>
            </a:extLst>
          </p:cNvPr>
          <p:cNvSpPr/>
          <p:nvPr/>
        </p:nvSpPr>
        <p:spPr>
          <a:xfrm>
            <a:off x="1560623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34B5E-8F67-41BD-BE8B-6E3E27129BBF}"/>
              </a:ext>
            </a:extLst>
          </p:cNvPr>
          <p:cNvSpPr txBox="1"/>
          <p:nvPr/>
        </p:nvSpPr>
        <p:spPr>
          <a:xfrm>
            <a:off x="1967369" y="282088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D32B8-8010-466D-B601-708C7FCB32F3}"/>
              </a:ext>
            </a:extLst>
          </p:cNvPr>
          <p:cNvSpPr/>
          <p:nvPr/>
        </p:nvSpPr>
        <p:spPr>
          <a:xfrm>
            <a:off x="1524613" y="3439486"/>
            <a:ext cx="1350855" cy="2684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6FDDAD-8872-4C3B-8EC1-62856D1E5419}"/>
              </a:ext>
            </a:extLst>
          </p:cNvPr>
          <p:cNvSpPr txBox="1"/>
          <p:nvPr/>
        </p:nvSpPr>
        <p:spPr>
          <a:xfrm>
            <a:off x="2727389" y="35712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pic>
        <p:nvPicPr>
          <p:cNvPr id="26" name="Imagen 25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F56925F-8AB2-4166-8846-453D985D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4010316" y="4137952"/>
            <a:ext cx="1995527" cy="2296403"/>
          </a:xfrm>
          <a:prstGeom prst="rect">
            <a:avLst/>
          </a:prstGeom>
        </p:spPr>
      </p:pic>
      <p:sp>
        <p:nvSpPr>
          <p:cNvPr id="27" name="Flecha doblada hacia arriba 20">
            <a:extLst>
              <a:ext uri="{FF2B5EF4-FFF2-40B4-BE49-F238E27FC236}">
                <a16:creationId xmlns:a16="http://schemas.microsoft.com/office/drawing/2014/main" id="{DE8A1C0E-CC55-4BFE-9960-400E2F8C34BB}"/>
              </a:ext>
            </a:extLst>
          </p:cNvPr>
          <p:cNvSpPr/>
          <p:nvPr/>
        </p:nvSpPr>
        <p:spPr>
          <a:xfrm rot="5400000">
            <a:off x="3128236" y="5070905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F9A795-08DF-4254-8DA8-00B84D3AFC6F}"/>
              </a:ext>
            </a:extLst>
          </p:cNvPr>
          <p:cNvSpPr/>
          <p:nvPr/>
        </p:nvSpPr>
        <p:spPr>
          <a:xfrm>
            <a:off x="5043055" y="4645890"/>
            <a:ext cx="443345" cy="307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038364B-A168-4432-92CC-E27CAADF028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02/10/19</a:t>
            </a:r>
          </a:p>
        </p:txBody>
      </p:sp>
    </p:spTree>
    <p:extLst>
      <p:ext uri="{BB962C8B-B14F-4D97-AF65-F5344CB8AC3E}">
        <p14:creationId xmlns:p14="http://schemas.microsoft.com/office/powerpoint/2010/main" val="75562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52175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[   ] = 22,23ng/µL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 --&gt; [   ] = 28,3ng/µL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50µL</a:t>
            </a:r>
          </a:p>
          <a:p>
            <a:pPr marL="342900" indent="-342900">
              <a:buAutoNum type="arabicPeriod"/>
            </a:pPr>
            <a:r>
              <a:rPr lang="es-ES" dirty="0"/>
              <a:t>PCR </a:t>
            </a:r>
            <a:r>
              <a:rPr lang="es-ES" dirty="0" err="1"/>
              <a:t>purification</a:t>
            </a:r>
            <a:r>
              <a:rPr lang="es-ES" dirty="0">
                <a:sym typeface="Wingdings" panose="05000000000000000000" pitchFamily="2" charset="2"/>
              </a:rPr>
              <a:t> para quitar las enzimas (</a:t>
            </a:r>
            <a:r>
              <a:rPr lang="es-ES" dirty="0" err="1">
                <a:sym typeface="Wingdings" panose="05000000000000000000" pitchFamily="2" charset="2"/>
              </a:rPr>
              <a:t>Vf</a:t>
            </a:r>
            <a:r>
              <a:rPr lang="es-ES" dirty="0">
                <a:sym typeface="Wingdings" panose="05000000000000000000" pitchFamily="2" charset="2"/>
              </a:rPr>
              <a:t>= 30</a:t>
            </a:r>
            <a:r>
              <a:rPr lang="es-ES" dirty="0"/>
              <a:t>µ</a:t>
            </a:r>
            <a:r>
              <a:rPr lang="es-ES" dirty="0">
                <a:sym typeface="Wingdings" panose="05000000000000000000" pitchFamily="2" charset="2"/>
              </a:rPr>
              <a:t>L)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17ng/</a:t>
            </a:r>
            <a:r>
              <a:rPr lang="el-GR" dirty="0"/>
              <a:t>μ</a:t>
            </a:r>
            <a:r>
              <a:rPr lang="es-ES" dirty="0"/>
              <a:t>L (0,510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19ng/</a:t>
            </a:r>
            <a:r>
              <a:rPr lang="el-GR" dirty="0"/>
              <a:t>μ</a:t>
            </a:r>
            <a:r>
              <a:rPr lang="es-ES" dirty="0"/>
              <a:t>L (0,571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1,95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2,03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819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3137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Ligación </a:t>
            </a:r>
            <a:r>
              <a:rPr lang="es-ES" sz="2400" b="1" dirty="0" err="1"/>
              <a:t>mLSS</a:t>
            </a:r>
            <a:r>
              <a:rPr lang="es-ES" sz="2400" b="1" dirty="0"/>
              <a:t> rv1 / mSC5D completa (C1) ≡ psiCHECK-2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B563EE-FE23-49D4-BA60-D8C3B4F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10" y="2076362"/>
            <a:ext cx="2640207" cy="35607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9879F9-BB12-42AE-B603-155E6739D7C8}"/>
              </a:ext>
            </a:extLst>
          </p:cNvPr>
          <p:cNvSpPr txBox="1"/>
          <p:nvPr/>
        </p:nvSpPr>
        <p:spPr>
          <a:xfrm>
            <a:off x="6214270" y="16713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mLSS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231704-8065-4217-90E5-B937AAA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8" y="2034011"/>
            <a:ext cx="2661613" cy="35963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438573-C185-4CC0-9EA7-F46209357F26}"/>
              </a:ext>
            </a:extLst>
          </p:cNvPr>
          <p:cNvSpPr txBox="1"/>
          <p:nvPr/>
        </p:nvSpPr>
        <p:spPr>
          <a:xfrm>
            <a:off x="9120114" y="1664679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mSC5D completa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55D2DB-BA76-4270-9FC1-C4E839C5C29D}"/>
              </a:ext>
            </a:extLst>
          </p:cNvPr>
          <p:cNvSpPr txBox="1"/>
          <p:nvPr/>
        </p:nvSpPr>
        <p:spPr>
          <a:xfrm>
            <a:off x="470285" y="1768697"/>
            <a:ext cx="5280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psiCheck2 --&gt;  6,2kpbs (12,7ng/</a:t>
            </a:r>
            <a:r>
              <a:rPr lang="es-ES" dirty="0" err="1"/>
              <a:t>uL</a:t>
            </a:r>
            <a:r>
              <a:rPr lang="es-ES" dirty="0"/>
              <a:t> y 6,9ng/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rv1 --&gt; 2195pb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C1 --&gt; 1843pb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16ºC overnight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SC5D©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1:3 y 1:6</a:t>
            </a:r>
          </a:p>
          <a:p>
            <a:endParaRPr lang="es-ES" dirty="0"/>
          </a:p>
          <a:p>
            <a:r>
              <a:rPr lang="es-ES" dirty="0"/>
              <a:t>       No hay suficiente plásmido para las 4 ligaciones</a:t>
            </a:r>
          </a:p>
          <a:p>
            <a:r>
              <a:rPr lang="es-ES" dirty="0"/>
              <a:t>       Las que tienen menos plásmido son SC5D C 1:3 y   </a:t>
            </a:r>
          </a:p>
          <a:p>
            <a:r>
              <a:rPr lang="es-ES" dirty="0"/>
              <a:t>       LSS 1:6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391C8C-9AA8-497E-943B-7B92905C2833}"/>
              </a:ext>
            </a:extLst>
          </p:cNvPr>
          <p:cNvGrpSpPr/>
          <p:nvPr/>
        </p:nvGrpSpPr>
        <p:grpSpPr>
          <a:xfrm>
            <a:off x="388845" y="5267741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B4F16BDA-A870-4C6F-887C-A22E6632762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799B4E9-F906-4F1B-BC94-390B32CC847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interior, teléfono, tabla, vidrio&#10;&#10;Descripción generada automáticamente">
            <a:extLst>
              <a:ext uri="{FF2B5EF4-FFF2-40B4-BE49-F238E27FC236}">
                <a16:creationId xmlns:a16="http://schemas.microsoft.com/office/drawing/2014/main" id="{8A131647-0D29-42E8-80A3-A79DB5FB66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6" t="40612" r="28382" b="30790"/>
          <a:stretch/>
        </p:blipFill>
        <p:spPr>
          <a:xfrm>
            <a:off x="939568" y="1861560"/>
            <a:ext cx="3673864" cy="3322137"/>
          </a:xfrm>
          <a:prstGeom prst="rect">
            <a:avLst/>
          </a:prstGeom>
        </p:spPr>
      </p:pic>
      <p:pic>
        <p:nvPicPr>
          <p:cNvPr id="25" name="Imagen 24" descr="Imagen que contiene monitor, reloj, pequeño, tabla&#10;&#10;Descripción generada automáticamente">
            <a:extLst>
              <a:ext uri="{FF2B5EF4-FFF2-40B4-BE49-F238E27FC236}">
                <a16:creationId xmlns:a16="http://schemas.microsoft.com/office/drawing/2014/main" id="{F110D36E-D791-4941-98FF-609C9E57B0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40734" r="29395" b="31808"/>
          <a:stretch/>
        </p:blipFill>
        <p:spPr>
          <a:xfrm>
            <a:off x="3815538" y="3761028"/>
            <a:ext cx="2932769" cy="25544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BAC-EB88-42B0-BBEC-2637B3F7F77D}"/>
              </a:ext>
            </a:extLst>
          </p:cNvPr>
          <p:cNvSpPr txBox="1"/>
          <p:nvPr/>
        </p:nvSpPr>
        <p:spPr>
          <a:xfrm>
            <a:off x="699982" y="595352"/>
            <a:ext cx="331379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psiCHECK2 (III)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D0A052-4B38-46A2-907B-0AF72553C0F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08/10/19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AF109F-CE2D-4E89-9455-98781AAA81BB}"/>
              </a:ext>
            </a:extLst>
          </p:cNvPr>
          <p:cNvSpPr txBox="1"/>
          <p:nvPr/>
        </p:nvSpPr>
        <p:spPr>
          <a:xfrm>
            <a:off x="6824472" y="1260282"/>
            <a:ext cx="47513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Banda 1--&gt; 12,45ng/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Banda 2 --&gt; 12,3ng/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 en una misma columna</a:t>
            </a:r>
          </a:p>
          <a:p>
            <a:pPr marL="800100" lvl="1" indent="-342900">
              <a:buAutoNum type="arabicPeriod"/>
            </a:pPr>
            <a:r>
              <a:rPr lang="es-ES" dirty="0"/>
              <a:t>18ng/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</a:t>
            </a:r>
            <a:r>
              <a:rPr lang="el-GR" dirty="0"/>
              <a:t>μ</a:t>
            </a:r>
            <a:r>
              <a:rPr lang="es-ES" dirty="0"/>
              <a:t>L (540ng)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513FA6D-AF72-4021-AD62-80E2CC065AC4}"/>
              </a:ext>
            </a:extLst>
          </p:cNvPr>
          <p:cNvSpPr/>
          <p:nvPr/>
        </p:nvSpPr>
        <p:spPr>
          <a:xfrm>
            <a:off x="4957894" y="4288659"/>
            <a:ext cx="1224791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oblada hacia arriba 20">
            <a:extLst>
              <a:ext uri="{FF2B5EF4-FFF2-40B4-BE49-F238E27FC236}">
                <a16:creationId xmlns:a16="http://schemas.microsoft.com/office/drawing/2014/main" id="{C61FD309-8EC9-447C-8CBF-055803483E3C}"/>
              </a:ext>
            </a:extLst>
          </p:cNvPr>
          <p:cNvSpPr/>
          <p:nvPr/>
        </p:nvSpPr>
        <p:spPr>
          <a:xfrm rot="10800000" flipH="1">
            <a:off x="4309612" y="2636762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67AD52F-210F-49B1-98D4-466A6BE0FBEE}"/>
              </a:ext>
            </a:extLst>
          </p:cNvPr>
          <p:cNvSpPr/>
          <p:nvPr/>
        </p:nvSpPr>
        <p:spPr>
          <a:xfrm>
            <a:off x="2476206" y="2536758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012006-9FB3-4D27-BC7B-24ACD2BAC66A}"/>
              </a:ext>
            </a:extLst>
          </p:cNvPr>
          <p:cNvSpPr/>
          <p:nvPr/>
        </p:nvSpPr>
        <p:spPr>
          <a:xfrm>
            <a:off x="3145872" y="2536758"/>
            <a:ext cx="669666" cy="383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C8A71F9-89F9-4301-B941-A625931C10C0}"/>
              </a:ext>
            </a:extLst>
          </p:cNvPr>
          <p:cNvSpPr txBox="1"/>
          <p:nvPr/>
        </p:nvSpPr>
        <p:spPr>
          <a:xfrm>
            <a:off x="1129795" y="1222830"/>
            <a:ext cx="83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uncut</a:t>
            </a:r>
            <a:endParaRPr lang="es-ES" sz="1400" b="1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6B4B8F5-CA69-4FA0-AD45-336FB2DF71E4}"/>
              </a:ext>
            </a:extLst>
          </p:cNvPr>
          <p:cNvCxnSpPr>
            <a:cxnSpLocks/>
          </p:cNvCxnSpPr>
          <p:nvPr/>
        </p:nvCxnSpPr>
        <p:spPr>
          <a:xfrm>
            <a:off x="1317127" y="1767399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369E2E3-C110-4ED4-87E7-6CDB4FA41B1D}"/>
              </a:ext>
            </a:extLst>
          </p:cNvPr>
          <p:cNvCxnSpPr>
            <a:cxnSpLocks/>
          </p:cNvCxnSpPr>
          <p:nvPr/>
        </p:nvCxnSpPr>
        <p:spPr>
          <a:xfrm>
            <a:off x="1930922" y="1768797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0CC117D-9A28-4B5D-87CD-FD936E7D65F5}"/>
              </a:ext>
            </a:extLst>
          </p:cNvPr>
          <p:cNvCxnSpPr>
            <a:cxnSpLocks/>
          </p:cNvCxnSpPr>
          <p:nvPr/>
        </p:nvCxnSpPr>
        <p:spPr>
          <a:xfrm>
            <a:off x="2635597" y="1768590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E0B62AB9-DAFD-4418-9C9C-09FCA234B179}"/>
              </a:ext>
            </a:extLst>
          </p:cNvPr>
          <p:cNvCxnSpPr>
            <a:cxnSpLocks/>
          </p:cNvCxnSpPr>
          <p:nvPr/>
        </p:nvCxnSpPr>
        <p:spPr>
          <a:xfrm>
            <a:off x="3308115" y="1769988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867018B0-A96A-4087-B302-DB41FEC13D94}"/>
              </a:ext>
            </a:extLst>
          </p:cNvPr>
          <p:cNvCxnSpPr>
            <a:cxnSpLocks/>
          </p:cNvCxnSpPr>
          <p:nvPr/>
        </p:nvCxnSpPr>
        <p:spPr>
          <a:xfrm>
            <a:off x="3955465" y="1767399"/>
            <a:ext cx="43583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4664E1A-BDBF-4FFD-A279-8C1FCE30161D}"/>
              </a:ext>
            </a:extLst>
          </p:cNvPr>
          <p:cNvSpPr txBox="1"/>
          <p:nvPr/>
        </p:nvSpPr>
        <p:spPr>
          <a:xfrm>
            <a:off x="2678850" y="1216389"/>
            <a:ext cx="93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cut</a:t>
            </a:r>
            <a:endParaRPr lang="es-ES" sz="1400" b="1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97DCF31-6796-4311-9699-FF6D57426FC4}"/>
              </a:ext>
            </a:extLst>
          </p:cNvPr>
          <p:cNvSpPr txBox="1"/>
          <p:nvPr/>
        </p:nvSpPr>
        <p:spPr>
          <a:xfrm>
            <a:off x="3781358" y="1216389"/>
            <a:ext cx="78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</p:spTree>
    <p:extLst>
      <p:ext uri="{BB962C8B-B14F-4D97-AF65-F5344CB8AC3E}">
        <p14:creationId xmlns:p14="http://schemas.microsoft.com/office/powerpoint/2010/main" val="612236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LSSrv1 / SC5D C1 (fw3/rv1)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07/10/19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4 alícuotas de bacterias DH5</a:t>
            </a:r>
            <a:r>
              <a:rPr lang="el-GR" dirty="0"/>
              <a:t>α</a:t>
            </a:r>
            <a:r>
              <a:rPr lang="es-ES" dirty="0"/>
              <a:t> (</a:t>
            </a:r>
            <a:r>
              <a:rPr lang="es-ES" u="sng" dirty="0"/>
              <a:t>prestadas de Yaiza</a:t>
            </a:r>
            <a:r>
              <a:rPr lang="es-ES" dirty="0"/>
              <a:t>) 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4 alícuotas --&gt; </a:t>
            </a:r>
          </a:p>
          <a:p>
            <a:pPr marL="800100" lvl="1" indent="-342900">
              <a:buAutoNum type="arabicPeriod"/>
            </a:pPr>
            <a:r>
              <a:rPr lang="es-ES" dirty="0"/>
              <a:t>LSS 1:3 </a:t>
            </a:r>
          </a:p>
          <a:p>
            <a:pPr marL="800100" lvl="1" indent="-342900">
              <a:buAutoNum type="arabicPeriod"/>
            </a:pPr>
            <a:r>
              <a:rPr lang="es-ES" dirty="0"/>
              <a:t>LSS 1:6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C1)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(SC5D C1)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en </a:t>
            </a:r>
            <a:r>
              <a:rPr lang="es-ES" dirty="0" err="1"/>
              <a:t>termobloque</a:t>
            </a:r>
            <a:r>
              <a:rPr lang="es-ES" dirty="0"/>
              <a:t> a 250rpm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~50µL de bacterias-plásmido 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08/10/19 --&gt; hay colonias</a:t>
            </a:r>
          </a:p>
          <a:p>
            <a:r>
              <a:rPr lang="es-ES" dirty="0"/>
              <a:t>08/10/19 --&gt; picado de colonias --&gt; LSS 1:3 (1-3) y LSD 1:3 (1-3)</a:t>
            </a:r>
          </a:p>
          <a:p>
            <a:r>
              <a:rPr lang="es-ES" dirty="0"/>
              <a:t>09/10/19 --&gt; </a:t>
            </a:r>
            <a:r>
              <a:rPr lang="es-ES" dirty="0" err="1"/>
              <a:t>miniprep</a:t>
            </a:r>
            <a:r>
              <a:rPr lang="es-ES" dirty="0"/>
              <a:t> y envío a secuenciar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1:3 – 1 --&gt; [   ] = 574ng/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LSS 1:3 – 1 --&gt; [   ] = 618ng/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BUU272</a:t>
            </a:r>
          </a:p>
          <a:p>
            <a:endParaRPr lang="es-ES" dirty="0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CBA61B8-EAE3-440D-A4D0-7AD998AA8422}"/>
              </a:ext>
            </a:extLst>
          </p:cNvPr>
          <p:cNvSpPr/>
          <p:nvPr/>
        </p:nvSpPr>
        <p:spPr>
          <a:xfrm>
            <a:off x="6096000" y="5293453"/>
            <a:ext cx="531303" cy="3693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5D9944-81F2-4658-BF0E-49C0B60A52EF}"/>
              </a:ext>
            </a:extLst>
          </p:cNvPr>
          <p:cNvSpPr txBox="1"/>
          <p:nvPr/>
        </p:nvSpPr>
        <p:spPr>
          <a:xfrm>
            <a:off x="6736360" y="5293453"/>
            <a:ext cx="435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Sale, pero la secuenciación solo lee ~1100pb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8572885C-2F28-4428-B052-339ADD82FDE1}"/>
              </a:ext>
            </a:extLst>
          </p:cNvPr>
          <p:cNvSpPr/>
          <p:nvPr/>
        </p:nvSpPr>
        <p:spPr>
          <a:xfrm>
            <a:off x="8768739" y="5713119"/>
            <a:ext cx="293615" cy="3103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76F0AB-472B-418E-80EE-1C579821E0E4}"/>
              </a:ext>
            </a:extLst>
          </p:cNvPr>
          <p:cNvSpPr txBox="1"/>
          <p:nvPr/>
        </p:nvSpPr>
        <p:spPr>
          <a:xfrm>
            <a:off x="6815868" y="6032117"/>
            <a:ext cx="41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Digestión y gel para ver tamaño del inserto</a:t>
            </a:r>
          </a:p>
        </p:txBody>
      </p:sp>
    </p:spTree>
    <p:extLst>
      <p:ext uri="{BB962C8B-B14F-4D97-AF65-F5344CB8AC3E}">
        <p14:creationId xmlns:p14="http://schemas.microsoft.com/office/powerpoint/2010/main" val="56671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C1 – LSD (C)-1 (</a:t>
            </a:r>
            <a:r>
              <a:rPr lang="es-ES" dirty="0" err="1"/>
              <a:t>SeqID</a:t>
            </a:r>
            <a:r>
              <a:rPr lang="es-ES" dirty="0"/>
              <a:t> BUU271) ~ 3644pb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FC728-250E-4EF8-9BD6-B911A12D03D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78652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35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LSSrv1 - 1 (</a:t>
            </a:r>
            <a:r>
              <a:rPr lang="es-ES" dirty="0" err="1"/>
              <a:t>SeqID</a:t>
            </a:r>
            <a:r>
              <a:rPr lang="es-ES" dirty="0"/>
              <a:t> BUU272) ~ 2192pb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6C2210-75C7-4C40-A002-65D00635300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409278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11E3CFE-D2D9-485D-B27D-FA3EBEA9E999}"/>
              </a:ext>
            </a:extLst>
          </p:cNvPr>
          <p:cNvGrpSpPr/>
          <p:nvPr/>
        </p:nvGrpSpPr>
        <p:grpSpPr>
          <a:xfrm>
            <a:off x="820962" y="1184480"/>
            <a:ext cx="5635860" cy="5311561"/>
            <a:chOff x="820962" y="1184480"/>
            <a:chExt cx="5635860" cy="531156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9" t="28605" r="32854" b="29842"/>
            <a:stretch/>
          </p:blipFill>
          <p:spPr>
            <a:xfrm>
              <a:off x="820962" y="1825064"/>
              <a:ext cx="5635860" cy="46709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39257" y="1834487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Std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2766013" y="1880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3337206" y="189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3908399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479592" y="18919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 rot="16200000" flipH="1">
              <a:off x="1376278" y="4509539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822pb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 rot="16200000" flipH="1">
              <a:off x="1959829" y="4521578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852pb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 rot="16200000" flipH="1">
              <a:off x="2481015" y="375327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1843pb</a:t>
              </a:r>
            </a:p>
          </p:txBody>
        </p:sp>
        <p:sp>
          <p:nvSpPr>
            <p:cNvPr id="19" name="Abrir corchete 18"/>
            <p:cNvSpPr/>
            <p:nvPr/>
          </p:nvSpPr>
          <p:spPr>
            <a:xfrm rot="5400000">
              <a:off x="2259845" y="907625"/>
              <a:ext cx="129308" cy="1486398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1757308" y="1184480"/>
              <a:ext cx="935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Insertos</a:t>
              </a:r>
            </a:p>
          </p:txBody>
        </p:sp>
        <p:sp>
          <p:nvSpPr>
            <p:cNvPr id="22" name="Abrir corchete 21"/>
            <p:cNvSpPr/>
            <p:nvPr/>
          </p:nvSpPr>
          <p:spPr>
            <a:xfrm rot="5400000">
              <a:off x="3739059" y="1118209"/>
              <a:ext cx="129312" cy="1065229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171484" y="1215473"/>
              <a:ext cx="122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psi-</a:t>
              </a:r>
              <a:r>
                <a:rPr lang="es-ES" dirty="0" err="1"/>
                <a:t>check</a:t>
              </a:r>
              <a:r>
                <a:rPr lang="es-ES" dirty="0"/>
                <a:t> 2</a:t>
              </a:r>
            </a:p>
          </p:txBody>
        </p:sp>
        <p:sp>
          <p:nvSpPr>
            <p:cNvPr id="24" name="Abrir corchete 23"/>
            <p:cNvSpPr/>
            <p:nvPr/>
          </p:nvSpPr>
          <p:spPr>
            <a:xfrm rot="5400000">
              <a:off x="4921747" y="1082857"/>
              <a:ext cx="129309" cy="1135766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442628" y="1215473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Ctrl</a:t>
              </a:r>
              <a:r>
                <a:rPr lang="es-ES" dirty="0"/>
                <a:t> 3’UTR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648949" y="1861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2189194" y="186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 rot="16200000">
              <a:off x="3263567" y="337800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Cut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 rot="16200000">
              <a:off x="3671618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Uncut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069639" y="18907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584950" y="1880658"/>
              <a:ext cx="494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Std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 rot="16200000">
              <a:off x="4384431" y="33759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Cut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 rot="16200000">
              <a:off x="4784255" y="343767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chemeClr val="bg1"/>
                  </a:solidFill>
                </a:rPr>
                <a:t>Uncut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965802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 ≡ psiCHECK2 --&gt; comprobar tamaño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72520" y="1559230"/>
            <a:ext cx="43268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psicheck2≡mLSSrv1 (LSS 1:3-1)          --&gt;   [   ] = 615ng/µL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psicheck2≡mSC5D C1 (LSD © 1:3-1) --&gt; [   ] = 574ng/µL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50µL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1%, 55min --&gt;         gel al 0.8% o dejarlo más tiempo para que se separen mejor las bandas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14/10/19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CB967C-38ED-4D83-A406-BF847BDC3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t="24165" r="4674" b="13504"/>
          <a:stretch/>
        </p:blipFill>
        <p:spPr>
          <a:xfrm>
            <a:off x="6666216" y="2030135"/>
            <a:ext cx="4398863" cy="36827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C961EE2-FAB2-4DD4-B480-A6927E44E9B8}"/>
              </a:ext>
            </a:extLst>
          </p:cNvPr>
          <p:cNvSpPr txBox="1"/>
          <p:nvPr/>
        </p:nvSpPr>
        <p:spPr>
          <a:xfrm>
            <a:off x="6879343" y="1365258"/>
            <a:ext cx="76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571A96D-DAF0-4AB5-A46F-D75629DAE90E}"/>
              </a:ext>
            </a:extLst>
          </p:cNvPr>
          <p:cNvCxnSpPr>
            <a:cxnSpLocks/>
          </p:cNvCxnSpPr>
          <p:nvPr/>
        </p:nvCxnSpPr>
        <p:spPr>
          <a:xfrm>
            <a:off x="7084565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C30DB1-E821-46E1-AF0E-314BF935669C}"/>
              </a:ext>
            </a:extLst>
          </p:cNvPr>
          <p:cNvCxnSpPr>
            <a:cxnSpLocks/>
          </p:cNvCxnSpPr>
          <p:nvPr/>
        </p:nvCxnSpPr>
        <p:spPr>
          <a:xfrm>
            <a:off x="7754575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D6DA4F-BB0E-46B8-A803-FB3C60BF651F}"/>
              </a:ext>
            </a:extLst>
          </p:cNvPr>
          <p:cNvSpPr txBox="1"/>
          <p:nvPr/>
        </p:nvSpPr>
        <p:spPr>
          <a:xfrm>
            <a:off x="9487832" y="1365258"/>
            <a:ext cx="76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B6FE9E7-73F2-4281-A315-5D5C63008490}"/>
              </a:ext>
            </a:extLst>
          </p:cNvPr>
          <p:cNvCxnSpPr>
            <a:cxnSpLocks/>
          </p:cNvCxnSpPr>
          <p:nvPr/>
        </p:nvCxnSpPr>
        <p:spPr>
          <a:xfrm>
            <a:off x="8428202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BBE595A-C171-4B0E-A7AD-31472FE4A155}"/>
              </a:ext>
            </a:extLst>
          </p:cNvPr>
          <p:cNvCxnSpPr>
            <a:cxnSpLocks/>
          </p:cNvCxnSpPr>
          <p:nvPr/>
        </p:nvCxnSpPr>
        <p:spPr>
          <a:xfrm>
            <a:off x="9098212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95B0FFE-C1A1-41FA-B7DC-EB4B2FF36023}"/>
              </a:ext>
            </a:extLst>
          </p:cNvPr>
          <p:cNvCxnSpPr>
            <a:cxnSpLocks/>
          </p:cNvCxnSpPr>
          <p:nvPr/>
        </p:nvCxnSpPr>
        <p:spPr>
          <a:xfrm>
            <a:off x="9688001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7C947B1-8085-4BE3-84B9-4184BE3CBABA}"/>
              </a:ext>
            </a:extLst>
          </p:cNvPr>
          <p:cNvCxnSpPr>
            <a:cxnSpLocks/>
          </p:cNvCxnSpPr>
          <p:nvPr/>
        </p:nvCxnSpPr>
        <p:spPr>
          <a:xfrm>
            <a:off x="10358011" y="188847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E9B255-ED64-4BD0-8AEB-C6080DC1AF14}"/>
              </a:ext>
            </a:extLst>
          </p:cNvPr>
          <p:cNvSpPr txBox="1"/>
          <p:nvPr/>
        </p:nvSpPr>
        <p:spPr>
          <a:xfrm>
            <a:off x="7649787" y="1363109"/>
            <a:ext cx="57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3117AA9-08AE-450F-9079-AA3A62EFAF51}"/>
              </a:ext>
            </a:extLst>
          </p:cNvPr>
          <p:cNvSpPr txBox="1"/>
          <p:nvPr/>
        </p:nvSpPr>
        <p:spPr>
          <a:xfrm>
            <a:off x="8998127" y="1494188"/>
            <a:ext cx="56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LSS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147F0DB-C6CC-45C3-AFBC-3F89E3ED70FF}"/>
              </a:ext>
            </a:extLst>
          </p:cNvPr>
          <p:cNvSpPr txBox="1"/>
          <p:nvPr/>
        </p:nvSpPr>
        <p:spPr>
          <a:xfrm>
            <a:off x="10084392" y="1363109"/>
            <a:ext cx="90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psiCheck</a:t>
            </a:r>
            <a:r>
              <a:rPr lang="es-ES" sz="1400" b="1" dirty="0"/>
              <a:t> </a:t>
            </a:r>
            <a:r>
              <a:rPr lang="es-ES" sz="1400" b="1" dirty="0" err="1"/>
              <a:t>uncut</a:t>
            </a:r>
            <a:endParaRPr lang="es-ES" sz="1400" b="1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CC50997-E7E2-4DF7-A021-05054581129E}"/>
              </a:ext>
            </a:extLst>
          </p:cNvPr>
          <p:cNvGrpSpPr/>
          <p:nvPr/>
        </p:nvGrpSpPr>
        <p:grpSpPr>
          <a:xfrm>
            <a:off x="4172080" y="3502187"/>
            <a:ext cx="311137" cy="369332"/>
            <a:chOff x="4487366" y="5444673"/>
            <a:chExt cx="311137" cy="369332"/>
          </a:xfrm>
        </p:grpSpPr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43749C37-2CA5-4341-8C1A-455DF82C1D3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5915ECC-37E5-491C-A3B9-2F17934E400A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249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50uL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  <a:p>
            <a:pPr algn="ctr"/>
            <a:r>
              <a:rPr lang="es-ES" dirty="0"/>
              <a:t>1:1000</a:t>
            </a:r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7390C7-8C64-4A01-96B4-C3D709E205C3}"/>
              </a:ext>
            </a:extLst>
          </p:cNvPr>
          <p:cNvSpPr txBox="1"/>
          <p:nvPr/>
        </p:nvSpPr>
        <p:spPr>
          <a:xfrm>
            <a:off x="4405651" y="104421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1µL</a:t>
            </a:r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2817</Words>
  <Application>Microsoft Office PowerPoint</Application>
  <PresentationFormat>Panorámica</PresentationFormat>
  <Paragraphs>425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Rockwell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111</cp:revision>
  <cp:lastPrinted>2019-10-07T11:20:41Z</cp:lastPrinted>
  <dcterms:created xsi:type="dcterms:W3CDTF">2019-09-01T16:43:49Z</dcterms:created>
  <dcterms:modified xsi:type="dcterms:W3CDTF">2019-10-21T14:36:12Z</dcterms:modified>
</cp:coreProperties>
</file>